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0" r:id="rId2"/>
    <p:sldId id="284" r:id="rId3"/>
    <p:sldId id="285" r:id="rId4"/>
    <p:sldId id="292" r:id="rId5"/>
    <p:sldId id="291" r:id="rId6"/>
    <p:sldId id="286" r:id="rId7"/>
    <p:sldId id="287" r:id="rId8"/>
    <p:sldId id="288" r:id="rId9"/>
    <p:sldId id="289" r:id="rId10"/>
    <p:sldId id="290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106"/>
    <a:srgbClr val="82BC00"/>
    <a:srgbClr val="81B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6433" autoAdjust="0"/>
  </p:normalViewPr>
  <p:slideViewPr>
    <p:cSldViewPr snapToGrid="0" snapToObjects="1">
      <p:cViewPr>
        <p:scale>
          <a:sx n="119" d="100"/>
          <a:sy n="119" d="100"/>
        </p:scale>
        <p:origin x="-141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91C0D-9628-D946-9B79-FC5FA54777AB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ADBA-A267-DA4D-BAFE-044F7A56F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0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83AC-319A-7C46-B19B-6E34CA348BBF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D017-89CE-4946-9D8E-EA3CC4E9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3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9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2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0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4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1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D017-89CE-4946-9D8E-EA3CC4E98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2014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2529" y="4905913"/>
            <a:ext cx="5242824" cy="1295663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2529" y="6061958"/>
            <a:ext cx="5242824" cy="38155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2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2014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588" y="2457880"/>
            <a:ext cx="8682824" cy="1942241"/>
          </a:xfrm>
        </p:spPr>
        <p:txBody>
          <a:bodyPr anchor="ctr">
            <a:noAutofit/>
          </a:bodyPr>
          <a:lstStyle>
            <a:lvl1pPr algn="l">
              <a:defRPr sz="4400" b="1" cap="all">
                <a:solidFill>
                  <a:srgbClr val="47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0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2014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9776" y="2457880"/>
            <a:ext cx="8744448" cy="1942241"/>
          </a:xfrm>
        </p:spPr>
        <p:txBody>
          <a:bodyPr anchor="ctr">
            <a:noAutofit/>
          </a:bodyPr>
          <a:lstStyle>
            <a:lvl1pPr algn="l">
              <a:defRPr sz="4400" b="1" cap="all">
                <a:solidFill>
                  <a:srgbClr val="47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2014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9776" y="2457880"/>
            <a:ext cx="8744448" cy="1942241"/>
          </a:xfrm>
        </p:spPr>
        <p:txBody>
          <a:bodyPr anchor="ctr">
            <a:noAutofit/>
          </a:bodyPr>
          <a:lstStyle>
            <a:lvl1pPr algn="l">
              <a:defRPr sz="4400" b="1" cap="all">
                <a:solidFill>
                  <a:srgbClr val="47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14" y="4175213"/>
            <a:ext cx="86097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14" y="2675026"/>
            <a:ext cx="86097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539" y="1542554"/>
            <a:ext cx="4257261" cy="45836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542554"/>
            <a:ext cx="4257261" cy="45836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503309"/>
            <a:ext cx="4258849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539" y="2174875"/>
            <a:ext cx="4258849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03309"/>
            <a:ext cx="4260436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60436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5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76" y="273050"/>
            <a:ext cx="3265737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2246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776" y="1435100"/>
            <a:ext cx="32657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76" y="4800600"/>
            <a:ext cx="86714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  <a:solidFill>
            <a:srgbClr val="82BC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776" y="5367338"/>
            <a:ext cx="867142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2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5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195128"/>
            <a:ext cx="86669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534602"/>
            <a:ext cx="8666922" cy="459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795" y="6416417"/>
            <a:ext cx="1763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3918" y="6416417"/>
            <a:ext cx="239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6795" y="6416417"/>
            <a:ext cx="1763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705853" y="1122948"/>
            <a:ext cx="8199608" cy="50032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Typical process flow for Action Items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New </a:t>
            </a:r>
            <a:r>
              <a:rPr lang="en-US" dirty="0"/>
              <a:t>fields and metrics now available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“Status” </a:t>
            </a:r>
            <a:r>
              <a:rPr lang="en-US" dirty="0"/>
              <a:t>field nuances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Revised </a:t>
            </a:r>
            <a:r>
              <a:rPr lang="en-US" dirty="0"/>
              <a:t>email </a:t>
            </a:r>
            <a:r>
              <a:rPr lang="en-US" dirty="0" smtClean="0"/>
              <a:t>notification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New reporting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Interacting </a:t>
            </a:r>
            <a:r>
              <a:rPr lang="en-US" dirty="0"/>
              <a:t>through Info Exchange </a:t>
            </a:r>
            <a:r>
              <a:rPr lang="en-US" dirty="0" smtClean="0"/>
              <a:t>website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Mobile Apps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Creative </a:t>
            </a:r>
            <a:r>
              <a:rPr lang="en-US" dirty="0"/>
              <a:t>uses of Action Items</a:t>
            </a:r>
          </a:p>
        </p:txBody>
      </p:sp>
    </p:spTree>
    <p:extLst>
      <p:ext uri="{BB962C8B-B14F-4D97-AF65-F5344CB8AC3E}">
        <p14:creationId xmlns:p14="http://schemas.microsoft.com/office/powerpoint/2010/main" val="4388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Possibilities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119367" y="1300717"/>
            <a:ext cx="8905266" cy="456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p Arrow 7"/>
          <p:cNvSpPr/>
          <p:nvPr/>
        </p:nvSpPr>
        <p:spPr>
          <a:xfrm rot="2019951">
            <a:off x="158074" y="2896651"/>
            <a:ext cx="326460" cy="669075"/>
          </a:xfrm>
          <a:prstGeom prst="upArrow">
            <a:avLst/>
          </a:prstGeom>
          <a:solidFill>
            <a:srgbClr val="82B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2019951">
            <a:off x="5918456" y="3463378"/>
            <a:ext cx="326460" cy="669075"/>
          </a:xfrm>
          <a:prstGeom prst="upArrow">
            <a:avLst/>
          </a:prstGeom>
          <a:solidFill>
            <a:srgbClr val="82B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019951">
            <a:off x="7007198" y="4183493"/>
            <a:ext cx="326460" cy="669075"/>
          </a:xfrm>
          <a:prstGeom prst="upArrow">
            <a:avLst/>
          </a:prstGeom>
          <a:solidFill>
            <a:srgbClr val="82B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Uses of Action Items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05853" y="1122948"/>
            <a:ext cx="8199608" cy="5003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/>
              <a:t>Project Management tasks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Pre-set typical milestones by </a:t>
            </a:r>
            <a:r>
              <a:rPr lang="en-US" dirty="0"/>
              <a:t>project </a:t>
            </a:r>
            <a:r>
              <a:rPr lang="en-US" dirty="0" smtClean="0"/>
              <a:t>type, like design deliverables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Accounts Payable – invoice approval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Grouping own email by topic</a:t>
            </a:r>
          </a:p>
          <a:p>
            <a:pPr>
              <a:spcAft>
                <a:spcPts val="1200"/>
              </a:spcAft>
            </a:pPr>
            <a:r>
              <a:rPr lang="en-US" dirty="0"/>
              <a:t>Quality – continuous improvement items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Departmental tasks – HR onboarding of new employees, applicant tracking, performance reviews, BD proposal milestones</a:t>
            </a:r>
          </a:p>
        </p:txBody>
      </p:sp>
    </p:spTree>
    <p:extLst>
      <p:ext uri="{BB962C8B-B14F-4D97-AF65-F5344CB8AC3E}">
        <p14:creationId xmlns:p14="http://schemas.microsoft.com/office/powerpoint/2010/main" val="32101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575706"/>
            <a:ext cx="8953952" cy="5302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3205717"/>
            <a:ext cx="1419225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0" y="1466188"/>
            <a:ext cx="302895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4" y="2184104"/>
            <a:ext cx="4257675" cy="369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8" y="1496648"/>
            <a:ext cx="2171700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24" y="1480584"/>
            <a:ext cx="3076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Interfaces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05853" y="1122948"/>
            <a:ext cx="8199608" cy="500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/>
              <a:t>Project Center client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Info Exchange website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Mobile apps:</a:t>
            </a:r>
          </a:p>
          <a:p>
            <a:pPr lvl="1">
              <a:lnSpc>
                <a:spcPct val="150000"/>
              </a:lnSpc>
            </a:pPr>
            <a:r>
              <a:rPr lang="en-US" sz="2000" i="1" dirty="0" smtClean="0"/>
              <a:t>Capture, Plans, Tasks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Embedded in activity centers: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000" i="1" dirty="0"/>
              <a:t>Meeting Minutes, Site Visits, Daily Reports</a:t>
            </a:r>
          </a:p>
        </p:txBody>
      </p:sp>
    </p:spTree>
    <p:extLst>
      <p:ext uri="{BB962C8B-B14F-4D97-AF65-F5344CB8AC3E}">
        <p14:creationId xmlns:p14="http://schemas.microsoft.com/office/powerpoint/2010/main" val="6353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in Observations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14" y="1424763"/>
            <a:ext cx="8508372" cy="46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</a:t>
            </a:r>
            <a:r>
              <a:rPr lang="en-US" i="1" dirty="0" smtClean="0">
                <a:solidFill>
                  <a:srgbClr val="E65106"/>
                </a:solidFill>
              </a:rPr>
              <a:t>5</a:t>
            </a:r>
            <a:r>
              <a:rPr lang="en-US" dirty="0" smtClean="0">
                <a:solidFill>
                  <a:srgbClr val="E65106"/>
                </a:solidFill>
              </a:rPr>
              <a:t> </a:t>
            </a:r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705853" y="1338128"/>
            <a:ext cx="8199608" cy="4788036"/>
          </a:xfrm>
        </p:spPr>
        <p:txBody>
          <a:bodyPr>
            <a:normAutofit/>
          </a:bodyPr>
          <a:lstStyle/>
          <a:p>
            <a:pPr marL="571500" indent="-514350">
              <a:spcAft>
                <a:spcPts val="1200"/>
              </a:spcAft>
              <a:buFont typeface="+mj-lt"/>
              <a:buAutoNum type="arabicPeriod"/>
              <a:tabLst>
                <a:tab pos="2573338" algn="l"/>
              </a:tabLst>
            </a:pPr>
            <a:r>
              <a:rPr lang="en-US" sz="2600" i="1" dirty="0" smtClean="0"/>
              <a:t> </a:t>
            </a:r>
            <a:r>
              <a:rPr lang="en-US" sz="2600" b="1" i="1" dirty="0" smtClean="0"/>
              <a:t>Created</a:t>
            </a:r>
            <a:r>
              <a:rPr lang="en-US" sz="2600" b="1" dirty="0" smtClean="0"/>
              <a:t> </a:t>
            </a:r>
            <a:r>
              <a:rPr lang="en-US" sz="2600" dirty="0" smtClean="0"/>
              <a:t>	captured </a:t>
            </a:r>
            <a:r>
              <a:rPr lang="en-US" sz="2600" dirty="0"/>
              <a:t>or added</a:t>
            </a:r>
            <a:endParaRPr lang="en-US" sz="2600" b="1" dirty="0"/>
          </a:p>
          <a:p>
            <a:pPr marL="571500" indent="-514350">
              <a:spcAft>
                <a:spcPts val="1200"/>
              </a:spcAft>
              <a:buFont typeface="+mj-lt"/>
              <a:buAutoNum type="arabicPeriod"/>
              <a:tabLst>
                <a:tab pos="2573338" algn="l"/>
              </a:tabLst>
            </a:pPr>
            <a:r>
              <a:rPr lang="en-US" sz="2600" i="1" dirty="0" smtClean="0"/>
              <a:t> </a:t>
            </a:r>
            <a:r>
              <a:rPr lang="en-US" sz="2600" b="1" i="1" dirty="0" smtClean="0"/>
              <a:t>Assigned</a:t>
            </a:r>
            <a:r>
              <a:rPr lang="en-US" sz="2600" dirty="0" smtClean="0"/>
              <a:t>	sent </a:t>
            </a:r>
            <a:r>
              <a:rPr lang="en-US" sz="2600" dirty="0"/>
              <a:t>to </a:t>
            </a:r>
            <a:r>
              <a:rPr lang="en-US" sz="2600" dirty="0" smtClean="0"/>
              <a:t>the responsible </a:t>
            </a:r>
            <a:r>
              <a:rPr lang="en-US" sz="2600" dirty="0"/>
              <a:t>person</a:t>
            </a:r>
          </a:p>
          <a:p>
            <a:pPr marL="571500" indent="-514350">
              <a:spcAft>
                <a:spcPts val="1200"/>
              </a:spcAft>
              <a:buFont typeface="+mj-lt"/>
              <a:buAutoNum type="arabicPeriod"/>
              <a:tabLst>
                <a:tab pos="2573338" algn="l"/>
              </a:tabLst>
            </a:pPr>
            <a:r>
              <a:rPr lang="en-US" sz="2600" i="1" dirty="0" smtClean="0"/>
              <a:t> </a:t>
            </a:r>
            <a:r>
              <a:rPr lang="en-US" sz="2600" b="1" i="1" dirty="0" smtClean="0"/>
              <a:t>Due Date</a:t>
            </a:r>
            <a:r>
              <a:rPr lang="en-US" sz="2600" b="1" dirty="0" smtClean="0"/>
              <a:t> 	</a:t>
            </a:r>
            <a:r>
              <a:rPr lang="en-US" sz="2600" dirty="0" smtClean="0"/>
              <a:t>when </a:t>
            </a:r>
            <a:r>
              <a:rPr lang="en-US" sz="2600" dirty="0"/>
              <a:t>item should be finished</a:t>
            </a:r>
          </a:p>
          <a:p>
            <a:pPr marL="574675" indent="-522288">
              <a:spcAft>
                <a:spcPts val="1200"/>
              </a:spcAft>
              <a:buFont typeface="+mj-lt"/>
              <a:buAutoNum type="arabicPeriod"/>
              <a:tabLst>
                <a:tab pos="574675" algn="l"/>
                <a:tab pos="2573338" algn="l"/>
              </a:tabLst>
            </a:pPr>
            <a:r>
              <a:rPr lang="en-US" sz="2600" i="1" dirty="0" smtClean="0"/>
              <a:t> </a:t>
            </a:r>
            <a:r>
              <a:rPr lang="en-US" sz="2600" b="1" i="1" dirty="0" smtClean="0"/>
              <a:t>Action </a:t>
            </a:r>
            <a:r>
              <a:rPr lang="en-US" sz="2600" i="1" dirty="0" smtClean="0"/>
              <a:t>	</a:t>
            </a:r>
            <a:r>
              <a:rPr lang="en-US" sz="2600" dirty="0" smtClean="0"/>
              <a:t>when the responsible </a:t>
            </a:r>
            <a:r>
              <a:rPr lang="en-US" sz="2600" dirty="0"/>
              <a:t>person </a:t>
            </a:r>
            <a:r>
              <a:rPr lang="en-US" sz="2600" dirty="0" smtClean="0"/>
              <a:t>    </a:t>
            </a:r>
            <a:r>
              <a:rPr lang="en-US" sz="2600" b="1" i="1" dirty="0" smtClean="0"/>
              <a:t>Complete </a:t>
            </a:r>
            <a:r>
              <a:rPr lang="en-US" sz="2600" dirty="0" smtClean="0"/>
              <a:t>	finished the task</a:t>
            </a:r>
            <a:endParaRPr lang="en-US" sz="2600" dirty="0"/>
          </a:p>
          <a:p>
            <a:pPr marL="571500" indent="-514350">
              <a:spcAft>
                <a:spcPts val="1200"/>
              </a:spcAft>
              <a:buFont typeface="+mj-lt"/>
              <a:buAutoNum type="arabicPeriod"/>
              <a:tabLst>
                <a:tab pos="2573338" algn="l"/>
              </a:tabLst>
            </a:pPr>
            <a:r>
              <a:rPr lang="en-US" sz="2600" i="1" dirty="0" smtClean="0"/>
              <a:t> </a:t>
            </a:r>
            <a:r>
              <a:rPr lang="en-US" sz="2600" b="1" i="1" dirty="0" smtClean="0"/>
              <a:t>Closed</a:t>
            </a:r>
            <a:r>
              <a:rPr lang="en-US" sz="2600" i="1" dirty="0" smtClean="0"/>
              <a:t>  	</a:t>
            </a:r>
            <a:r>
              <a:rPr lang="en-US" sz="2600" dirty="0" smtClean="0"/>
              <a:t>work </a:t>
            </a:r>
            <a:r>
              <a:rPr lang="en-US" sz="2600" dirty="0"/>
              <a:t>verified &amp; accepted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55980" y="1284963"/>
            <a:ext cx="4993630" cy="4406060"/>
            <a:chOff x="1155980" y="1284963"/>
            <a:chExt cx="4993630" cy="4406060"/>
          </a:xfrm>
        </p:grpSpPr>
        <p:sp>
          <p:nvSpPr>
            <p:cNvPr id="2" name="5-Point Star 1"/>
            <p:cNvSpPr>
              <a:spLocks noChangeAspect="1"/>
            </p:cNvSpPr>
            <p:nvPr/>
          </p:nvSpPr>
          <p:spPr>
            <a:xfrm>
              <a:off x="1155980" y="1284963"/>
              <a:ext cx="274320" cy="274320"/>
            </a:xfrm>
            <a:prstGeom prst="star5">
              <a:avLst/>
            </a:prstGeom>
            <a:solidFill>
              <a:srgbClr val="81BE41"/>
            </a:solidFill>
            <a:ln>
              <a:solidFill>
                <a:srgbClr val="82B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>
              <a:spLocks noChangeAspect="1"/>
            </p:cNvSpPr>
            <p:nvPr/>
          </p:nvSpPr>
          <p:spPr>
            <a:xfrm>
              <a:off x="1155980" y="4212462"/>
              <a:ext cx="274320" cy="274320"/>
            </a:xfrm>
            <a:prstGeom prst="star5">
              <a:avLst/>
            </a:prstGeom>
            <a:solidFill>
              <a:srgbClr val="81BE41"/>
            </a:solidFill>
            <a:ln>
              <a:solidFill>
                <a:srgbClr val="82B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>
              <a:spLocks noChangeAspect="1"/>
            </p:cNvSpPr>
            <p:nvPr/>
          </p:nvSpPr>
          <p:spPr>
            <a:xfrm>
              <a:off x="2010129" y="5278199"/>
              <a:ext cx="274320" cy="274320"/>
            </a:xfrm>
            <a:prstGeom prst="star5">
              <a:avLst/>
            </a:prstGeom>
            <a:solidFill>
              <a:srgbClr val="81BE41"/>
            </a:solidFill>
            <a:ln>
              <a:solidFill>
                <a:srgbClr val="82B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4449" y="5321691"/>
              <a:ext cx="38651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Assigned automatically – no editing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50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Field Pushes the Workflow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5" y="1435395"/>
            <a:ext cx="7588370" cy="44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907" y="2286000"/>
            <a:ext cx="7703982" cy="1143000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</a:t>
            </a: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78" y="1348761"/>
            <a:ext cx="7908698" cy="4748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9729" y="3732028"/>
            <a:ext cx="8176437" cy="701749"/>
          </a:xfrm>
          <a:prstGeom prst="rect">
            <a:avLst/>
          </a:prstGeom>
          <a:noFill/>
          <a:ln w="76200">
            <a:solidFill>
              <a:srgbClr val="E651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357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Notifications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7"/>
          <a:stretch/>
        </p:blipFill>
        <p:spPr bwMode="auto">
          <a:xfrm>
            <a:off x="674481" y="1338128"/>
            <a:ext cx="5983922" cy="39850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2201"/>
          <a:stretch/>
        </p:blipFill>
        <p:spPr bwMode="auto">
          <a:xfrm>
            <a:off x="2779188" y="1885694"/>
            <a:ext cx="6116174" cy="424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0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4Template">
  <a:themeElements>
    <a:clrScheme name="Custom 1">
      <a:dk1>
        <a:srgbClr val="474747"/>
      </a:dk1>
      <a:lt1>
        <a:sysClr val="window" lastClr="FFFFFF"/>
      </a:lt1>
      <a:dk2>
        <a:srgbClr val="79A5D5"/>
      </a:dk2>
      <a:lt2>
        <a:srgbClr val="FFFCF2"/>
      </a:lt2>
      <a:accent1>
        <a:srgbClr val="5D7E95"/>
      </a:accent1>
      <a:accent2>
        <a:srgbClr val="ABB200"/>
      </a:accent2>
      <a:accent3>
        <a:srgbClr val="E75300"/>
      </a:accent3>
      <a:accent4>
        <a:srgbClr val="F3AE2F"/>
      </a:accent4>
      <a:accent5>
        <a:srgbClr val="FFFFFF"/>
      </a:accent5>
      <a:accent6>
        <a:srgbClr val="FFFFFF"/>
      </a:accent6>
      <a:hlink>
        <a:srgbClr val="E75300"/>
      </a:hlink>
      <a:folHlink>
        <a:srgbClr val="9A37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Newforma_presentation_template May 2014</Template>
  <TotalTime>5442</TotalTime>
  <Words>145</Words>
  <Application>Microsoft Office PowerPoint</Application>
  <PresentationFormat>On-screen Show (4:3)</PresentationFormat>
  <Paragraphs>46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2014Template</vt:lpstr>
      <vt:lpstr>Agenda</vt:lpstr>
      <vt:lpstr>PowerPoint Presentation</vt:lpstr>
      <vt:lpstr>Lots of Interfaces</vt:lpstr>
      <vt:lpstr>Embedded in Observations</vt:lpstr>
      <vt:lpstr>Track 5 Dates</vt:lpstr>
      <vt:lpstr>Status Field Pushes the Workflow</vt:lpstr>
      <vt:lpstr>Demonstration</vt:lpstr>
      <vt:lpstr>Business Rules</vt:lpstr>
      <vt:lpstr>Email Notifications</vt:lpstr>
      <vt:lpstr>Reporting Possibilities</vt:lpstr>
      <vt:lpstr>Creative Uses of Action Items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Finley</dc:creator>
  <cp:lastModifiedBy>Greg Moore</cp:lastModifiedBy>
  <cp:revision>61</cp:revision>
  <dcterms:created xsi:type="dcterms:W3CDTF">2014-06-30T13:02:33Z</dcterms:created>
  <dcterms:modified xsi:type="dcterms:W3CDTF">2014-12-16T22:58:45Z</dcterms:modified>
</cp:coreProperties>
</file>